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" ContentType="image/ti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3"/>
  </p:notesMasterIdLst>
  <p:sldIdLst>
    <p:sldId id="256" r:id="rId2"/>
    <p:sldId id="257" r:id="rId3"/>
    <p:sldId id="258" r:id="rId4"/>
    <p:sldId id="259" r:id="rId5"/>
    <p:sldId id="260" r:id="rId6"/>
    <p:sldId id="261" r:id="rId7"/>
    <p:sldId id="266" r:id="rId8"/>
    <p:sldId id="262" r:id="rId9"/>
    <p:sldId id="263" r:id="rId10"/>
    <p:sldId id="264" r:id="rId11"/>
    <p:sldId id="265" r:id="rId12"/>
  </p:sldIdLst>
  <p:sldSz cx="13004800" cy="9753600"/>
  <p:notesSz cx="6858000" cy="9144000"/>
  <p:defaultTextStyle>
    <a:lvl1pPr algn="ctr" defTabSz="584200">
      <a:defRPr sz="3800">
        <a:solidFill>
          <a:srgbClr val="FFFFFF"/>
        </a:solidFill>
        <a:latin typeface="+mj-lt"/>
        <a:ea typeface="+mj-ea"/>
        <a:cs typeface="+mj-cs"/>
        <a:sym typeface="Avenir Roman"/>
      </a:defRPr>
    </a:lvl1pPr>
    <a:lvl2pPr algn="ctr" defTabSz="584200">
      <a:defRPr sz="3800">
        <a:solidFill>
          <a:srgbClr val="FFFFFF"/>
        </a:solidFill>
        <a:latin typeface="+mj-lt"/>
        <a:ea typeface="+mj-ea"/>
        <a:cs typeface="+mj-cs"/>
        <a:sym typeface="Avenir Roman"/>
      </a:defRPr>
    </a:lvl2pPr>
    <a:lvl3pPr algn="ctr" defTabSz="584200">
      <a:defRPr sz="3800">
        <a:solidFill>
          <a:srgbClr val="FFFFFF"/>
        </a:solidFill>
        <a:latin typeface="+mj-lt"/>
        <a:ea typeface="+mj-ea"/>
        <a:cs typeface="+mj-cs"/>
        <a:sym typeface="Avenir Roman"/>
      </a:defRPr>
    </a:lvl3pPr>
    <a:lvl4pPr algn="ctr" defTabSz="584200">
      <a:defRPr sz="3800">
        <a:solidFill>
          <a:srgbClr val="FFFFFF"/>
        </a:solidFill>
        <a:latin typeface="+mj-lt"/>
        <a:ea typeface="+mj-ea"/>
        <a:cs typeface="+mj-cs"/>
        <a:sym typeface="Avenir Roman"/>
      </a:defRPr>
    </a:lvl4pPr>
    <a:lvl5pPr algn="ctr" defTabSz="584200">
      <a:defRPr sz="3800">
        <a:solidFill>
          <a:srgbClr val="FFFFFF"/>
        </a:solidFill>
        <a:latin typeface="+mj-lt"/>
        <a:ea typeface="+mj-ea"/>
        <a:cs typeface="+mj-cs"/>
        <a:sym typeface="Avenir Roman"/>
      </a:defRPr>
    </a:lvl5pPr>
    <a:lvl6pPr algn="ctr" defTabSz="584200">
      <a:defRPr sz="3800">
        <a:solidFill>
          <a:srgbClr val="FFFFFF"/>
        </a:solidFill>
        <a:latin typeface="+mj-lt"/>
        <a:ea typeface="+mj-ea"/>
        <a:cs typeface="+mj-cs"/>
        <a:sym typeface="Avenir Roman"/>
      </a:defRPr>
    </a:lvl6pPr>
    <a:lvl7pPr algn="ctr" defTabSz="584200">
      <a:defRPr sz="3800">
        <a:solidFill>
          <a:srgbClr val="FFFFFF"/>
        </a:solidFill>
        <a:latin typeface="+mj-lt"/>
        <a:ea typeface="+mj-ea"/>
        <a:cs typeface="+mj-cs"/>
        <a:sym typeface="Avenir Roman"/>
      </a:defRPr>
    </a:lvl7pPr>
    <a:lvl8pPr algn="ctr" defTabSz="584200">
      <a:defRPr sz="3800">
        <a:solidFill>
          <a:srgbClr val="FFFFFF"/>
        </a:solidFill>
        <a:latin typeface="+mj-lt"/>
        <a:ea typeface="+mj-ea"/>
        <a:cs typeface="+mj-cs"/>
        <a:sym typeface="Avenir Roman"/>
      </a:defRPr>
    </a:lvl8pPr>
    <a:lvl9pPr algn="ctr" defTabSz="584200">
      <a:defRPr sz="3800">
        <a:solidFill>
          <a:srgbClr val="FFFFFF"/>
        </a:solidFill>
        <a:latin typeface="+mj-lt"/>
        <a:ea typeface="+mj-ea"/>
        <a:cs typeface="+mj-cs"/>
        <a:sym typeface="Avenir Roman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12700" cap="flat">
              <a:solidFill>
                <a:srgbClr val="FF0000"/>
              </a:solidFill>
              <a:prstDash val="solid"/>
              <a:bevel/>
            </a:ln>
          </a:top>
          <a:bottom>
            <a:ln w="127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CAD2E9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12700" cap="flat">
              <a:solidFill>
                <a:srgbClr val="FF0000"/>
              </a:solidFill>
              <a:prstDash val="solid"/>
              <a:bevel/>
            </a:ln>
          </a:top>
          <a:bottom>
            <a:ln w="127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38100" cap="flat">
              <a:solidFill>
                <a:srgbClr val="FF0000"/>
              </a:solidFill>
              <a:prstDash val="solid"/>
              <a:bevel/>
            </a:ln>
          </a:top>
          <a:bottom>
            <a:ln w="127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12700" cap="flat">
              <a:solidFill>
                <a:srgbClr val="FF0000"/>
              </a:solidFill>
              <a:prstDash val="solid"/>
              <a:bevel/>
            </a:ln>
          </a:top>
          <a:bottom>
            <a:ln w="381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0065C1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12700" cap="flat">
              <a:solidFill>
                <a:srgbClr val="FF0000"/>
              </a:solidFill>
              <a:prstDash val="solid"/>
              <a:bevel/>
            </a:ln>
          </a:top>
          <a:bottom>
            <a:ln w="127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CADADB"/>
          </a:solidFill>
        </a:fill>
      </a:tcStyle>
    </a:wholeTbl>
    <a:band2H>
      <a:tcTxStyle/>
      <a:tcStyle>
        <a:tcBdr/>
        <a:fill>
          <a:solidFill>
            <a:srgbClr val="E6EDEE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12700" cap="flat">
              <a:solidFill>
                <a:srgbClr val="FF0000"/>
              </a:solidFill>
              <a:prstDash val="solid"/>
              <a:bevel/>
            </a:ln>
          </a:top>
          <a:bottom>
            <a:ln w="127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008C91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38100" cap="flat">
              <a:solidFill>
                <a:srgbClr val="FF0000"/>
              </a:solidFill>
              <a:prstDash val="solid"/>
              <a:bevel/>
            </a:ln>
          </a:top>
          <a:bottom>
            <a:ln w="127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008C91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12700" cap="flat">
              <a:solidFill>
                <a:srgbClr val="FF0000"/>
              </a:solidFill>
              <a:prstDash val="solid"/>
              <a:bevel/>
            </a:ln>
          </a:top>
          <a:bottom>
            <a:ln w="381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008C91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12700" cap="flat">
              <a:solidFill>
                <a:srgbClr val="FF0000"/>
              </a:solidFill>
              <a:prstDash val="solid"/>
              <a:bevel/>
            </a:ln>
          </a:top>
          <a:bottom>
            <a:ln w="127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E7D7CB"/>
          </a:solidFill>
        </a:fill>
      </a:tcStyle>
    </a:wholeTbl>
    <a:band2H>
      <a:tcTxStyle/>
      <a:tcStyle>
        <a:tcBdr/>
        <a:fill>
          <a:solidFill>
            <a:srgbClr val="F3ECE7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12700" cap="flat">
              <a:solidFill>
                <a:srgbClr val="FF0000"/>
              </a:solidFill>
              <a:prstDash val="solid"/>
              <a:bevel/>
            </a:ln>
          </a:top>
          <a:bottom>
            <a:ln w="127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BC8027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38100" cap="flat">
              <a:solidFill>
                <a:srgbClr val="FF0000"/>
              </a:solidFill>
              <a:prstDash val="solid"/>
              <a:bevel/>
            </a:ln>
          </a:top>
          <a:bottom>
            <a:ln w="127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BC8027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12700" cap="flat">
              <a:solidFill>
                <a:srgbClr val="FF0000"/>
              </a:solidFill>
              <a:prstDash val="solid"/>
              <a:bevel/>
            </a:ln>
          </a:top>
          <a:bottom>
            <a:ln w="381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BC8027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0000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65C1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0000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bevel/>
            </a:ln>
          </a:top>
          <a:bottom>
            <a:ln w="254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65C1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Avenir Book"/>
          <a:ea typeface="Avenir Book"/>
          <a:cs typeface="Avenir Book"/>
        </a:font>
        <a:srgbClr val="FFFFFF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12700" cap="flat">
              <a:solidFill>
                <a:srgbClr val="FF0000"/>
              </a:solidFill>
              <a:prstDash val="solid"/>
              <a:bevel/>
            </a:ln>
          </a:top>
          <a:bottom>
            <a:ln w="127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12700" cap="flat">
              <a:solidFill>
                <a:srgbClr val="FF0000"/>
              </a:solidFill>
              <a:prstDash val="solid"/>
              <a:bevel/>
            </a:ln>
          </a:top>
          <a:bottom>
            <a:ln w="127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38100" cap="flat">
              <a:solidFill>
                <a:srgbClr val="FF0000"/>
              </a:solidFill>
              <a:prstDash val="solid"/>
              <a:bevel/>
            </a:ln>
          </a:top>
          <a:bottom>
            <a:ln w="127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12700" cap="flat">
              <a:solidFill>
                <a:srgbClr val="FF0000"/>
              </a:solidFill>
              <a:prstDash val="solid"/>
              <a:bevel/>
            </a:ln>
          </a:top>
          <a:bottom>
            <a:ln w="381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FFFFFF"/>
          </a:solidFill>
        </a:fill>
      </a:tcStyle>
    </a:firstRow>
  </a:tblStyle>
  <a:tblStyle styleId="{2708684C-4D16-4618-839F-0558EEFCDFE6}" styleName="">
    <a:tblBg/>
    <a:wholeTbl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12700" cap="flat">
              <a:solidFill>
                <a:srgbClr val="FF0000"/>
              </a:solidFill>
              <a:prstDash val="solid"/>
              <a:bevel/>
            </a:ln>
          </a:top>
          <a:bottom>
            <a:ln w="127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FF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12700" cap="flat">
              <a:solidFill>
                <a:srgbClr val="FF0000"/>
              </a:solidFill>
              <a:prstDash val="solid"/>
              <a:bevel/>
            </a:ln>
          </a:top>
          <a:bottom>
            <a:ln w="127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solidFill>
            <a:srgbClr val="FF0000">
              <a:alpha val="20000"/>
            </a:srgbClr>
          </a:solidFill>
        </a:fill>
      </a:tcStyle>
    </a:firstCol>
    <a:lastRow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50800" cap="flat">
              <a:solidFill>
                <a:srgbClr val="FF0000"/>
              </a:solidFill>
              <a:prstDash val="solid"/>
              <a:bevel/>
            </a:ln>
          </a:top>
          <a:bottom>
            <a:ln w="127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Avenir Book"/>
          <a:ea typeface="Avenir Book"/>
          <a:cs typeface="Avenir Book"/>
        </a:font>
        <a:srgbClr val="FF0000"/>
      </a:tcTxStyle>
      <a:tcStyle>
        <a:tcBdr>
          <a:left>
            <a:ln w="12700" cap="flat">
              <a:solidFill>
                <a:srgbClr val="FF0000"/>
              </a:solidFill>
              <a:prstDash val="solid"/>
              <a:bevel/>
            </a:ln>
          </a:left>
          <a:right>
            <a:ln w="12700" cap="flat">
              <a:solidFill>
                <a:srgbClr val="FF0000"/>
              </a:solidFill>
              <a:prstDash val="solid"/>
              <a:bevel/>
            </a:ln>
          </a:right>
          <a:top>
            <a:ln w="12700" cap="flat">
              <a:solidFill>
                <a:srgbClr val="FF0000"/>
              </a:solidFill>
              <a:prstDash val="solid"/>
              <a:bevel/>
            </a:ln>
          </a:top>
          <a:bottom>
            <a:ln w="25400" cap="flat">
              <a:solidFill>
                <a:srgbClr val="FF0000"/>
              </a:solidFill>
              <a:prstDash val="solid"/>
              <a:bevel/>
            </a:ln>
          </a:bottom>
          <a:insideH>
            <a:ln w="12700" cap="flat">
              <a:solidFill>
                <a:srgbClr val="FF0000"/>
              </a:solidFill>
              <a:prstDash val="solid"/>
              <a:bevel/>
            </a:ln>
          </a:insideH>
          <a:insideV>
            <a:ln w="12700" cap="flat">
              <a:solidFill>
                <a:srgbClr val="FF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735"/>
    <p:restoredTop sz="94522"/>
  </p:normalViewPr>
  <p:slideViewPr>
    <p:cSldViewPr snapToGrid="0" snapToObjects="1">
      <p:cViewPr varScale="1">
        <p:scale>
          <a:sx n="79" d="100"/>
          <a:sy n="79" d="100"/>
        </p:scale>
        <p:origin x="216" y="3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30" name="Shape 30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1pPr>
    <a:lvl2pPr indent="228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2pPr>
    <a:lvl3pPr indent="457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3pPr>
    <a:lvl4pPr indent="685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4pPr>
    <a:lvl5pPr indent="9144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5pPr>
    <a:lvl6pPr indent="11430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6pPr>
    <a:lvl7pPr indent="13716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7pPr>
    <a:lvl8pPr indent="16002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8pPr>
    <a:lvl9pPr indent="1828800" defTabSz="457200">
      <a:lnSpc>
        <a:spcPct val="125000"/>
      </a:lnSpc>
      <a:defRPr sz="2400">
        <a:latin typeface="+mj-lt"/>
        <a:ea typeface="+mj-ea"/>
        <a:cs typeface="+mj-cs"/>
        <a:sym typeface="Avenir Roman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Gi noe av det de dyrket til farao, skatt. Derfor hadde kongen råd til å bygge flotte graver.</a:t>
            </a:r>
          </a:p>
        </p:txBody>
      </p:sp>
    </p:spTree>
    <p:extLst>
      <p:ext uri="{BB962C8B-B14F-4D97-AF65-F5344CB8AC3E}">
        <p14:creationId xmlns:p14="http://schemas.microsoft.com/office/powerpoint/2010/main" val="15056379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Frodig ved </a:t>
            </a:r>
            <a:r>
              <a:rPr lang="nb-NO" dirty="0" err="1"/>
              <a:t>iNilen</a:t>
            </a:r>
            <a:r>
              <a:rPr lang="nb-NO" dirty="0"/>
              <a:t>, juli-oktober, flomtid. Vannet sank, fruktbart slam-gjødslet jorden. </a:t>
            </a:r>
            <a:r>
              <a:rPr lang="nb-NO" dirty="0" err="1"/>
              <a:t>Okt</a:t>
            </a:r>
            <a:r>
              <a:rPr lang="nb-NO" dirty="0"/>
              <a:t>-februar-grotid, høsting mars-juli. Ved for stor flom- farlig, ved for liten-for lite slam-for lite avling, derfor bygde de kanaler, ledet vannet</a:t>
            </a:r>
          </a:p>
        </p:txBody>
      </p:sp>
    </p:spTree>
    <p:extLst>
      <p:ext uri="{BB962C8B-B14F-4D97-AF65-F5344CB8AC3E}">
        <p14:creationId xmlns:p14="http://schemas.microsoft.com/office/powerpoint/2010/main" val="38501384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b-NO" dirty="0"/>
              <a:t>Guttene måtte på </a:t>
            </a:r>
            <a:r>
              <a:rPr lang="nb-NO" dirty="0" err="1"/>
              <a:t>skriveskoelr</a:t>
            </a:r>
            <a:r>
              <a:rPr lang="nb-NO" dirty="0"/>
              <a:t> for å ble embetsmenn eller prester. Sønner av embetsmenn og prester. Morgen til kveld, pisk ved ulydighet. Øvde hver dag på 800 skrifttegn. </a:t>
            </a:r>
          </a:p>
        </p:txBody>
      </p:sp>
    </p:spTree>
    <p:extLst>
      <p:ext uri="{BB962C8B-B14F-4D97-AF65-F5344CB8AC3E}">
        <p14:creationId xmlns:p14="http://schemas.microsoft.com/office/powerpoint/2010/main" val="13766653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under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hape 5"/>
          <p:cNvSpPr>
            <a:spLocks noGrp="1"/>
          </p:cNvSpPr>
          <p:nvPr>
            <p:ph type="title"/>
          </p:nvPr>
        </p:nvSpPr>
        <p:spPr>
          <a:xfrm>
            <a:off x="1270000" y="0"/>
            <a:ext cx="10464800" cy="49403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Titteltekst</a:t>
            </a:r>
          </a:p>
        </p:txBody>
      </p:sp>
      <p:sp>
        <p:nvSpPr>
          <p:cNvPr id="6" name="Shape 6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47244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Brødtekst nivå én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Brødtekst nivå to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Brødtekst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Brødtekst nivå fire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Brødtekst nivå fem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i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horisont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>
            <a:spLocks noGrp="1"/>
          </p:cNvSpPr>
          <p:nvPr>
            <p:ph type="title"/>
          </p:nvPr>
        </p:nvSpPr>
        <p:spPr>
          <a:xfrm>
            <a:off x="1270000" y="1841500"/>
            <a:ext cx="10464800" cy="6299200"/>
          </a:xfrm>
          <a:prstGeom prst="rect">
            <a:avLst/>
          </a:prstGeom>
        </p:spPr>
        <p:txBody>
          <a:bodyPr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Titteltekst</a:t>
            </a:r>
          </a:p>
        </p:txBody>
      </p:sp>
      <p:sp>
        <p:nvSpPr>
          <p:cNvPr id="9" name="Shape 9"/>
          <p:cNvSpPr>
            <a:spLocks noGrp="1"/>
          </p:cNvSpPr>
          <p:nvPr>
            <p:ph type="body" idx="1"/>
          </p:nvPr>
        </p:nvSpPr>
        <p:spPr>
          <a:xfrm>
            <a:off x="1270000" y="8191500"/>
            <a:ext cx="10464800" cy="1562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Brødtekst nivå én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Brødtekst nivå to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Brødtekst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Brødtekst nivå fire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Brødtekst nivå fem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sentr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32258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Titteltekst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vertik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>
            <a:spLocks noGrp="1"/>
          </p:cNvSpPr>
          <p:nvPr>
            <p:ph type="title"/>
          </p:nvPr>
        </p:nvSpPr>
        <p:spPr>
          <a:xfrm>
            <a:off x="952500" y="0"/>
            <a:ext cx="5334000" cy="4762500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6000">
                <a:solidFill>
                  <a:srgbClr val="FFFFFF"/>
                </a:solidFill>
              </a:rPr>
              <a:t>Titteltekst</a:t>
            </a:r>
          </a:p>
        </p:txBody>
      </p:sp>
      <p:sp>
        <p:nvSpPr>
          <p:cNvPr id="14" name="Shape 14"/>
          <p:cNvSpPr>
            <a:spLocks noGrp="1"/>
          </p:cNvSpPr>
          <p:nvPr>
            <p:ph type="body" idx="1"/>
          </p:nvPr>
        </p:nvSpPr>
        <p:spPr>
          <a:xfrm>
            <a:off x="952500" y="5003800"/>
            <a:ext cx="5334000" cy="47498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200"/>
            </a:lvl1pPr>
            <a:lvl2pPr marL="0" indent="0" algn="ctr">
              <a:spcBef>
                <a:spcPts val="0"/>
              </a:spcBef>
              <a:buSzTx/>
              <a:buNone/>
              <a:defRPr sz="3200"/>
            </a:lvl2pPr>
            <a:lvl3pPr marL="0" indent="0" algn="ctr">
              <a:spcBef>
                <a:spcPts val="0"/>
              </a:spcBef>
              <a:buSzTx/>
              <a:buNone/>
              <a:defRPr sz="3200"/>
            </a:lvl3pPr>
            <a:lvl4pPr marL="0" indent="0" algn="ctr">
              <a:spcBef>
                <a:spcPts val="0"/>
              </a:spcBef>
              <a:buSzTx/>
              <a:buNone/>
              <a:defRPr sz="3200"/>
            </a:lvl4pPr>
            <a:lvl5pPr marL="0" indent="0" algn="ctr">
              <a:spcBef>
                <a:spcPts val="0"/>
              </a:spcBef>
              <a:buSzTx/>
              <a:buNone/>
              <a:defRPr sz="32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Brødtekst nivå én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Brødtekst nivå to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Brødtekst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Brødtekst nivå fire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Brødtekst nivå fem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– øver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Shape 16"/>
          <p:cNvSpPr>
            <a:spLocks noGrp="1"/>
          </p:cNvSpPr>
          <p:nvPr>
            <p:ph type="title"/>
          </p:nvPr>
        </p:nvSpPr>
        <p:spPr>
          <a:xfrm>
            <a:off x="952500" y="7447"/>
            <a:ext cx="11099800" cy="291880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Titteltekst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 og 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Titteltekst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Brødtekst nivå én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Brødtekst nivå to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Brødtekst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Brødtekst nivå fire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Brødtekst nivå fem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tel, punkttegn og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Titteltekst</a:t>
            </a:r>
          </a:p>
        </p:txBody>
      </p:sp>
      <p:sp>
        <p:nvSpPr>
          <p:cNvPr id="22" name="Shape 22"/>
          <p:cNvSpPr>
            <a:spLocks noGrp="1"/>
          </p:cNvSpPr>
          <p:nvPr>
            <p:ph type="body" idx="1"/>
          </p:nvPr>
        </p:nvSpPr>
        <p:spPr>
          <a:xfrm>
            <a:off x="952500" y="2547417"/>
            <a:ext cx="5334000" cy="6373266"/>
          </a:xfrm>
          <a:prstGeom prst="rect">
            <a:avLst/>
          </a:prstGeom>
        </p:spPr>
        <p:txBody>
          <a:bodyPr/>
          <a:lstStyle>
            <a:lvl1pPr marL="381000" indent="-381000">
              <a:spcBef>
                <a:spcPts val="3800"/>
              </a:spcBef>
              <a:defRPr sz="2800"/>
            </a:lvl1pPr>
            <a:lvl2pPr marL="762000" indent="-381000">
              <a:spcBef>
                <a:spcPts val="3800"/>
              </a:spcBef>
              <a:defRPr sz="2800"/>
            </a:lvl2pPr>
            <a:lvl3pPr marL="1143000" indent="-381000">
              <a:spcBef>
                <a:spcPts val="3800"/>
              </a:spcBef>
              <a:defRPr sz="2800"/>
            </a:lvl3pPr>
            <a:lvl4pPr marL="1524000" indent="-381000">
              <a:spcBef>
                <a:spcPts val="3800"/>
              </a:spcBef>
              <a:defRPr sz="2800"/>
            </a:lvl4pPr>
            <a:lvl5pPr marL="1905000" indent="-381000">
              <a:spcBef>
                <a:spcPts val="3800"/>
              </a:spcBef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Brødtekst nivå én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Brødtekst nivå to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Brødtekst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Brødtekst nivå fire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Brødtekst nivå fem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teg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body" idx="1"/>
          </p:nvPr>
        </p:nvSpPr>
        <p:spPr>
          <a:xfrm>
            <a:off x="952500" y="1270000"/>
            <a:ext cx="11099800" cy="72136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Brødtekst nivå én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Brødtekst nivå to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Brødtekst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Brødtekst nivå fire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Brødtekst nivå fem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ilde – 3 per s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>
            <a:spLocks noGrp="1"/>
          </p:cNvSpPr>
          <p:nvPr>
            <p:ph type="title"/>
          </p:nvPr>
        </p:nvSpPr>
        <p:spPr>
          <a:xfrm>
            <a:off x="952500" y="386281"/>
            <a:ext cx="11099800" cy="21611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Titteltekst</a:t>
            </a:r>
          </a:p>
        </p:txBody>
      </p:sp>
      <p:sp>
        <p:nvSpPr>
          <p:cNvPr id="3" name="Shape 3"/>
          <p:cNvSpPr>
            <a:spLocks noGrp="1"/>
          </p:cNvSpPr>
          <p:nvPr>
            <p:ph type="body" idx="1"/>
          </p:nvPr>
        </p:nvSpPr>
        <p:spPr>
          <a:xfrm>
            <a:off x="952500" y="2547417"/>
            <a:ext cx="11099800" cy="63732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Brødtekst nivå én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Brødtekst nivå to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Brødtekst nivå tre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Brødtekst nivå fire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Brødtekst nivå fem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1pPr>
      <a:lvl2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2pPr>
      <a:lvl3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3pPr>
      <a:lvl4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4pPr>
      <a:lvl5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5pPr>
      <a:lvl6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6pPr>
      <a:lvl7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7pPr>
      <a:lvl8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8pPr>
      <a:lvl9pPr algn="ctr" defTabSz="584200">
        <a:defRPr sz="80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457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1pPr>
      <a:lvl2pPr marL="914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2pPr>
      <a:lvl3pPr marL="1371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3pPr>
      <a:lvl4pPr marL="1828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4pPr>
      <a:lvl5pPr marL="22860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5pPr>
      <a:lvl6pPr marL="27432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6pPr>
      <a:lvl7pPr marL="32004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7pPr>
      <a:lvl8pPr marL="36576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8pPr>
      <a:lvl9pPr marL="4114800" indent="-457200" defTabSz="584200">
        <a:spcBef>
          <a:spcPts val="4200"/>
        </a:spcBef>
        <a:buSzPct val="75000"/>
        <a:buChar char="•"/>
        <a:defRPr sz="3800">
          <a:solidFill>
            <a:srgbClr val="FFFFFF"/>
          </a:solidFill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1pPr>
      <a:lvl2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2pPr>
      <a:lvl3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3pPr>
      <a:lvl4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4pPr>
      <a:lvl5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5pPr>
      <a:lvl6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6pPr>
      <a:lvl7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7pPr>
      <a:lvl8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8pPr>
      <a:lvl9pPr algn="r" defTabSz="584200">
        <a:defRPr sz="1200">
          <a:solidFill>
            <a:schemeClr val="tx1"/>
          </a:solidFill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if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slideLayout" Target="../slideLayouts/slideLayout1.xml"/><Relationship Id="rId1" Type="http://schemas.openxmlformats.org/officeDocument/2006/relationships/video" Target="https://www.youtube.com/embed/l2JbaRpfSNU?feature=oembed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tif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tif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VIb02hE-dCA?feature=oembed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ti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16.t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1392586" y="-647700"/>
            <a:ext cx="10464801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Bøndene ved Nilen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34" name="image1.tif"/>
          <p:cNvPicPr/>
          <p:nvPr/>
        </p:nvPicPr>
        <p:blipFill>
          <a:blip r:embed="rId3"/>
          <a:stretch>
            <a:fillRect/>
          </a:stretch>
        </p:blipFill>
        <p:spPr>
          <a:xfrm>
            <a:off x="1316386" y="3335568"/>
            <a:ext cx="10372029" cy="567992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/>
          </p:cNvSpPr>
          <p:nvPr>
            <p:ph type="title"/>
          </p:nvPr>
        </p:nvSpPr>
        <p:spPr>
          <a:xfrm>
            <a:off x="1155700" y="-5207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Håndverkere i Egypt</a:t>
            </a:r>
          </a:p>
        </p:txBody>
      </p:sp>
      <p:sp>
        <p:nvSpPr>
          <p:cNvPr id="73" name="Shape 73"/>
          <p:cNvSpPr>
            <a:spLocks noGrp="1"/>
          </p:cNvSpPr>
          <p:nvPr>
            <p:ph type="body" idx="1"/>
          </p:nvPr>
        </p:nvSpPr>
        <p:spPr>
          <a:xfrm>
            <a:off x="1498600" y="8356600"/>
            <a:ext cx="10464800" cy="11303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200">
                <a:solidFill>
                  <a:srgbClr val="FFFFFF"/>
                </a:solidFill>
              </a:rPr>
              <a:t>Steinhoggere, pottemakere, gullsmeder, bakere, barberere. Store verksteder i byene.</a:t>
            </a:r>
          </a:p>
        </p:txBody>
      </p:sp>
      <p:pic>
        <p:nvPicPr>
          <p:cNvPr id="74" name="image8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806891" y="3390900"/>
            <a:ext cx="8806855" cy="508774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edia på Internett 1" descr="Det var en gang et menneske - 4 - De fruktbare dalene - Norsk tale  IV">
            <a:hlinkClick r:id="" action="ppaction://media"/>
            <a:extLst>
              <a:ext uri="{FF2B5EF4-FFF2-40B4-BE49-F238E27FC236}">
                <a16:creationId xmlns:a16="http://schemas.microsoft.com/office/drawing/2014/main" id="{2364DE2E-2FC2-AB45-A2A6-327F6040806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20486" y="238125"/>
            <a:ext cx="12066814" cy="9050110"/>
          </a:xfrm>
          <a:prstGeom prst="rect">
            <a:avLst/>
          </a:prstGeom>
        </p:spPr>
      </p:pic>
    </p:spTree>
  </p:cSld>
  <p:clrMapOvr>
    <a:masterClrMapping/>
  </p:clrMapOvr>
  <p:transition spd="slow"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xfrm>
            <a:off x="1358900" y="-495300"/>
            <a:ext cx="10464800" cy="276019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 dirty="0">
                <a:solidFill>
                  <a:srgbClr val="FFFFFF"/>
                </a:solidFill>
              </a:rPr>
              <a:t>Elva </a:t>
            </a:r>
            <a:r>
              <a:rPr sz="8000" dirty="0" err="1">
                <a:solidFill>
                  <a:srgbClr val="FFFFFF"/>
                </a:solidFill>
              </a:rPr>
              <a:t>Nilen</a:t>
            </a:r>
            <a:r>
              <a:rPr sz="8000" dirty="0">
                <a:solidFill>
                  <a:srgbClr val="FFFFFF"/>
                </a:solidFill>
              </a:rPr>
              <a:t> </a:t>
            </a:r>
            <a:r>
              <a:rPr sz="8000" dirty="0" err="1">
                <a:solidFill>
                  <a:srgbClr val="FFFFFF"/>
                </a:solidFill>
              </a:rPr>
              <a:t>gav</a:t>
            </a:r>
            <a:r>
              <a:rPr sz="8000" dirty="0">
                <a:solidFill>
                  <a:srgbClr val="FFFFFF"/>
                </a:solidFill>
              </a:rPr>
              <a:t> </a:t>
            </a:r>
            <a:r>
              <a:rPr sz="8000" dirty="0" err="1">
                <a:solidFill>
                  <a:srgbClr val="FFFFFF"/>
                </a:solidFill>
              </a:rPr>
              <a:t>næring</a:t>
            </a:r>
            <a:endParaRPr sz="8000" dirty="0">
              <a:solidFill>
                <a:srgbClr val="FFFFFF"/>
              </a:solidFill>
            </a:endParaRP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2545080" y="5074920"/>
            <a:ext cx="8547660" cy="685800"/>
          </a:xfrm>
          <a:prstGeom prst="rect">
            <a:avLst/>
          </a:prstGeom>
        </p:spPr>
        <p:txBody>
          <a:bodyPr/>
          <a:lstStyle/>
          <a:p>
            <a:pPr lvl="0"/>
            <a:endParaRPr dirty="0"/>
          </a:p>
        </p:txBody>
      </p:sp>
      <p:pic>
        <p:nvPicPr>
          <p:cNvPr id="38" name="image2.tif"/>
          <p:cNvPicPr/>
          <p:nvPr/>
        </p:nvPicPr>
        <p:blipFill>
          <a:blip r:embed="rId3"/>
          <a:stretch>
            <a:fillRect/>
          </a:stretch>
        </p:blipFill>
        <p:spPr>
          <a:xfrm>
            <a:off x="1912060" y="2193876"/>
            <a:ext cx="9733840" cy="729608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xfrm>
            <a:off x="1270000" y="596900"/>
            <a:ext cx="10464800" cy="330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 dirty="0">
                <a:solidFill>
                  <a:srgbClr val="FFFFFF"/>
                </a:solidFill>
              </a:rPr>
              <a:t>Korn, </a:t>
            </a:r>
            <a:r>
              <a:rPr sz="8000" dirty="0" err="1">
                <a:solidFill>
                  <a:srgbClr val="FFFFFF"/>
                </a:solidFill>
              </a:rPr>
              <a:t>grønnsaker</a:t>
            </a:r>
            <a:r>
              <a:rPr sz="8000" dirty="0">
                <a:solidFill>
                  <a:srgbClr val="FFFFFF"/>
                </a:solidFill>
              </a:rPr>
              <a:t>, </a:t>
            </a:r>
            <a:r>
              <a:rPr sz="8000" dirty="0" err="1">
                <a:solidFill>
                  <a:srgbClr val="FFFFFF"/>
                </a:solidFill>
              </a:rPr>
              <a:t>honning</a:t>
            </a:r>
            <a:r>
              <a:rPr sz="8000" dirty="0">
                <a:solidFill>
                  <a:srgbClr val="FFFFFF"/>
                </a:solidFill>
              </a:rPr>
              <a:t>, </a:t>
            </a:r>
            <a:r>
              <a:rPr sz="8000" dirty="0" err="1">
                <a:solidFill>
                  <a:srgbClr val="FFFFFF"/>
                </a:solidFill>
              </a:rPr>
              <a:t>kveg</a:t>
            </a:r>
            <a:r>
              <a:rPr lang="nb-NO" sz="8000" dirty="0">
                <a:solidFill>
                  <a:srgbClr val="FFFFFF"/>
                </a:solidFill>
              </a:rPr>
              <a:t>, fisk </a:t>
            </a:r>
            <a:endParaRPr sz="8000" dirty="0">
              <a:solidFill>
                <a:srgbClr val="FFFFFF"/>
              </a:solidFill>
            </a:endParaRP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1270000" y="5029200"/>
            <a:ext cx="10464800" cy="11303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pic>
        <p:nvPicPr>
          <p:cNvPr id="42" name="image3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853787" y="3876264"/>
            <a:ext cx="11005688" cy="67409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Kvinnene vevde tøy av lin</a:t>
            </a:r>
          </a:p>
        </p:txBody>
      </p:sp>
      <p:pic>
        <p:nvPicPr>
          <p:cNvPr id="45" name="image4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3078013" y="4923628"/>
            <a:ext cx="6510488" cy="771684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xfrm>
            <a:off x="1168400" y="330200"/>
            <a:ext cx="10464800" cy="33020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>
                <a:solidFill>
                  <a:srgbClr val="FFFFFF"/>
                </a:solidFill>
              </a:rPr>
              <a:t>Bønder med offergaver</a:t>
            </a:r>
          </a:p>
        </p:txBody>
      </p:sp>
      <p:pic>
        <p:nvPicPr>
          <p:cNvPr id="48" name="image5.tif"/>
          <p:cNvPicPr/>
          <p:nvPr/>
        </p:nvPicPr>
        <p:blipFill>
          <a:blip r:embed="rId2"/>
          <a:stretch>
            <a:fillRect/>
          </a:stretch>
        </p:blipFill>
        <p:spPr>
          <a:xfrm>
            <a:off x="1942682" y="4015104"/>
            <a:ext cx="9334919" cy="579056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Shape 50"/>
          <p:cNvSpPr>
            <a:spLocks noGrp="1"/>
          </p:cNvSpPr>
          <p:nvPr>
            <p:ph type="title"/>
          </p:nvPr>
        </p:nvSpPr>
        <p:spPr>
          <a:xfrm>
            <a:off x="1270000" y="139188"/>
            <a:ext cx="10464800" cy="26035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 dirty="0">
                <a:solidFill>
                  <a:srgbClr val="FFFFFF"/>
                </a:solidFill>
              </a:rPr>
              <a:t>Siv </a:t>
            </a:r>
            <a:r>
              <a:rPr sz="8000" dirty="0" err="1">
                <a:solidFill>
                  <a:srgbClr val="FFFFFF"/>
                </a:solidFill>
              </a:rPr>
              <a:t>til</a:t>
            </a:r>
            <a:r>
              <a:rPr sz="8000" dirty="0">
                <a:solidFill>
                  <a:srgbClr val="FFFFFF"/>
                </a:solidFill>
              </a:rPr>
              <a:t> papyrus</a:t>
            </a:r>
            <a:br>
              <a:rPr lang="nb-NO" dirty="0"/>
            </a:br>
            <a:br>
              <a:rPr lang="nb-NO" dirty="0"/>
            </a:br>
            <a:r>
              <a:rPr lang="nb-NO" dirty="0"/>
              <a:t>VIb02hE-dCA</a:t>
            </a:r>
            <a:endParaRPr sz="8000" dirty="0">
              <a:solidFill>
                <a:srgbClr val="FFFFFF"/>
              </a:solidFill>
            </a:endParaRPr>
          </a:p>
        </p:txBody>
      </p:sp>
      <p:grpSp>
        <p:nvGrpSpPr>
          <p:cNvPr id="53" name="Group 53"/>
          <p:cNvGrpSpPr/>
          <p:nvPr/>
        </p:nvGrpSpPr>
        <p:grpSpPr>
          <a:xfrm>
            <a:off x="152400" y="3175000"/>
            <a:ext cx="6019800" cy="3340100"/>
            <a:chOff x="0" y="0"/>
            <a:chExt cx="6019800" cy="3340100"/>
          </a:xfrm>
        </p:grpSpPr>
        <p:pic>
          <p:nvPicPr>
            <p:cNvPr id="51" name="image1.png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88900" y="50799"/>
              <a:ext cx="5842000" cy="31115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2" name="image2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0" y="0"/>
              <a:ext cx="6019800" cy="33401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6" name="Group 56"/>
          <p:cNvGrpSpPr/>
          <p:nvPr/>
        </p:nvGrpSpPr>
        <p:grpSpPr>
          <a:xfrm>
            <a:off x="527050" y="6788150"/>
            <a:ext cx="4686300" cy="1498600"/>
            <a:chOff x="0" y="0"/>
            <a:chExt cx="4686300" cy="1498600"/>
          </a:xfrm>
        </p:grpSpPr>
        <p:pic>
          <p:nvPicPr>
            <p:cNvPr id="54" name="image3.png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8900" y="50799"/>
              <a:ext cx="4508500" cy="1270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5" name="image4.png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0"/>
              <a:ext cx="4686300" cy="14986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59" name="Group 59"/>
          <p:cNvGrpSpPr/>
          <p:nvPr/>
        </p:nvGrpSpPr>
        <p:grpSpPr>
          <a:xfrm>
            <a:off x="6229644" y="3200396"/>
            <a:ext cx="5970432" cy="4800607"/>
            <a:chOff x="0" y="-1"/>
            <a:chExt cx="5970430" cy="4800605"/>
          </a:xfrm>
        </p:grpSpPr>
        <p:pic>
          <p:nvPicPr>
            <p:cNvPr id="57" name="image5.png"/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88899" y="50799"/>
              <a:ext cx="5792632" cy="457200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58" name="image6.png"/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-1" y="-2"/>
              <a:ext cx="5970432" cy="480060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" name="TekstSylinder 1">
            <a:extLst>
              <a:ext uri="{FF2B5EF4-FFF2-40B4-BE49-F238E27FC236}">
                <a16:creationId xmlns:a16="http://schemas.microsoft.com/office/drawing/2014/main" id="{214449BA-5675-264B-9446-08B9BC8F2F76}"/>
              </a:ext>
            </a:extLst>
          </p:cNvPr>
          <p:cNvSpPr txBox="1"/>
          <p:nvPr/>
        </p:nvSpPr>
        <p:spPr>
          <a:xfrm>
            <a:off x="10872486" y="1648402"/>
            <a:ext cx="102657" cy="687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nb-NO" sz="38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j-lt"/>
              <a:ea typeface="+mj-ea"/>
              <a:cs typeface="+mj-cs"/>
              <a:sym typeface="Avenir Roman"/>
            </a:endParaRPr>
          </a:p>
        </p:txBody>
      </p:sp>
    </p:spTree>
  </p:cSld>
  <p:clrMapOvr>
    <a:masterClrMapping/>
  </p:clrMapOvr>
  <p:transition spd="slow">
    <p:dissolv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edia på Internett 4" descr="Story of Papyrus">
            <a:hlinkClick r:id="" action="ppaction://media"/>
            <a:extLst>
              <a:ext uri="{FF2B5EF4-FFF2-40B4-BE49-F238E27FC236}">
                <a16:creationId xmlns:a16="http://schemas.microsoft.com/office/drawing/2014/main" id="{2E3260FD-8607-0E44-AF3A-F3F8C9A3790E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616407" y="1551214"/>
            <a:ext cx="11762352" cy="6645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23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1270000" y="1638300"/>
            <a:ext cx="10464800" cy="17907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 dirty="0" err="1">
                <a:solidFill>
                  <a:srgbClr val="FFFFFF"/>
                </a:solidFill>
              </a:rPr>
              <a:t>Hieroglyfer</a:t>
            </a:r>
            <a:r>
              <a:rPr sz="8000" dirty="0">
                <a:solidFill>
                  <a:srgbClr val="FFFFFF"/>
                </a:solidFill>
              </a:rPr>
              <a:t>, </a:t>
            </a:r>
            <a:r>
              <a:rPr sz="8000" dirty="0" err="1">
                <a:solidFill>
                  <a:srgbClr val="FFFFFF"/>
                </a:solidFill>
              </a:rPr>
              <a:t>billedskrift</a:t>
            </a:r>
            <a:endParaRPr sz="8000" dirty="0">
              <a:solidFill>
                <a:srgbClr val="FFFFFF"/>
              </a:solidFill>
            </a:endParaRPr>
          </a:p>
        </p:txBody>
      </p:sp>
      <p:grpSp>
        <p:nvGrpSpPr>
          <p:cNvPr id="64" name="Group 64"/>
          <p:cNvGrpSpPr/>
          <p:nvPr/>
        </p:nvGrpSpPr>
        <p:grpSpPr>
          <a:xfrm>
            <a:off x="1270000" y="3688954"/>
            <a:ext cx="4179938" cy="5271294"/>
            <a:chOff x="-1" y="-1"/>
            <a:chExt cx="4179936" cy="5271292"/>
          </a:xfrm>
        </p:grpSpPr>
        <p:pic>
          <p:nvPicPr>
            <p:cNvPr id="62" name="image6.tif"/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88898" y="50798"/>
              <a:ext cx="4002138" cy="50426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" name="image7.png"/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-2" y="-2"/>
              <a:ext cx="4179938" cy="527129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67" name="Group 67"/>
          <p:cNvGrpSpPr/>
          <p:nvPr/>
        </p:nvGrpSpPr>
        <p:grpSpPr>
          <a:xfrm>
            <a:off x="5658214" y="4631589"/>
            <a:ext cx="7215869" cy="3483711"/>
            <a:chOff x="0" y="0"/>
            <a:chExt cx="7215868" cy="3483709"/>
          </a:xfrm>
        </p:grpSpPr>
        <p:pic>
          <p:nvPicPr>
            <p:cNvPr id="65" name="image7.tif"/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8900" y="50798"/>
              <a:ext cx="7038069" cy="325511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6" name="image8.png"/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0" y="-1"/>
              <a:ext cx="7215869" cy="34837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slow">
    <p:dissolv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>
            <a:spLocks noGrp="1"/>
          </p:cNvSpPr>
          <p:nvPr>
            <p:ph type="title"/>
          </p:nvPr>
        </p:nvSpPr>
        <p:spPr>
          <a:xfrm>
            <a:off x="1155700" y="114300"/>
            <a:ext cx="10464800" cy="182118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8000" dirty="0" err="1">
                <a:solidFill>
                  <a:srgbClr val="FFFFFF"/>
                </a:solidFill>
              </a:rPr>
              <a:t>Skriveskole</a:t>
            </a:r>
            <a:endParaRPr sz="8000" dirty="0">
              <a:solidFill>
                <a:srgbClr val="FFFFFF"/>
              </a:solidFill>
            </a:endParaRPr>
          </a:p>
        </p:txBody>
      </p:sp>
      <p:pic>
        <p:nvPicPr>
          <p:cNvPr id="70" name="image9.png"/>
          <p:cNvPicPr/>
          <p:nvPr/>
        </p:nvPicPr>
        <p:blipFill>
          <a:blip r:embed="rId3"/>
          <a:stretch>
            <a:fillRect/>
          </a:stretch>
        </p:blipFill>
        <p:spPr>
          <a:xfrm>
            <a:off x="3138327" y="2256075"/>
            <a:ext cx="6093187" cy="69056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slow">
    <p:dissolve/>
  </p:transition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 w="25400" cap="flat">
          <a:solidFill>
            <a:srgbClr val="0065C1"/>
          </a:solidFill>
          <a:prstDash val="solid"/>
          <a:bevel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65C1"/>
          </a:solidFill>
          <a:prstDash val="solid"/>
          <a:bevel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065C1"/>
      </a:accent1>
      <a:accent2>
        <a:srgbClr val="189B1A"/>
      </a:accent2>
      <a:accent3>
        <a:srgbClr val="008C91"/>
      </a:accent3>
      <a:accent4>
        <a:srgbClr val="5747C1"/>
      </a:accent4>
      <a:accent5>
        <a:srgbClr val="971817"/>
      </a:accent5>
      <a:accent6>
        <a:srgbClr val="BC8027"/>
      </a:accent6>
      <a:hlink>
        <a:srgbClr val="0000FF"/>
      </a:hlink>
      <a:folHlink>
        <a:srgbClr val="FF00FF"/>
      </a:folHlink>
    </a:clrScheme>
    <a:fontScheme name="Default">
      <a:majorFont>
        <a:latin typeface="Avenir Roman"/>
        <a:ea typeface="Avenir Roman"/>
        <a:cs typeface="Avenir Roman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  <a:effectStyle>
          <a:effectLst>
            <a:outerShdw blurRad="76200" dir="18900000" rotWithShape="0">
              <a:srgbClr val="000000">
                <a:alpha val="8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 w="25400" cap="flat">
          <a:solidFill>
            <a:srgbClr val="0065C1"/>
          </a:solidFill>
          <a:prstDash val="solid"/>
          <a:bevel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65C1"/>
          </a:solidFill>
          <a:prstDash val="solid"/>
          <a:bevel/>
        </a:ln>
        <a:effectLst>
          <a:outerShdw blurRad="76200" dir="18900000" rotWithShape="0">
            <a:srgbClr val="000000">
              <a:alpha val="80000"/>
            </a:srgbClr>
          </a:outerShdw>
        </a:effectLst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8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Avenir Roman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36</TotalTime>
  <Words>146</Words>
  <Application>Microsoft Macintosh PowerPoint</Application>
  <PresentationFormat>Egendefinert</PresentationFormat>
  <Paragraphs>13</Paragraphs>
  <Slides>11</Slides>
  <Notes>3</Notes>
  <HiddenSlides>0</HiddenSlides>
  <MMClips>2</MMClips>
  <ScaleCrop>false</ScaleCrop>
  <HeadingPairs>
    <vt:vector size="6" baseType="variant">
      <vt:variant>
        <vt:lpstr>Brukte skrifter</vt:lpstr>
      </vt:variant>
      <vt:variant>
        <vt:i4>2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11</vt:i4>
      </vt:variant>
    </vt:vector>
  </HeadingPairs>
  <TitlesOfParts>
    <vt:vector size="14" baseType="lpstr">
      <vt:lpstr>Avenir Roman</vt:lpstr>
      <vt:lpstr>Helvetica Light</vt:lpstr>
      <vt:lpstr>Default</vt:lpstr>
      <vt:lpstr>Bøndene ved Nilen</vt:lpstr>
      <vt:lpstr>Elva Nilen gav næring</vt:lpstr>
      <vt:lpstr>Korn, grønnsaker, honning, kveg, fisk </vt:lpstr>
      <vt:lpstr>Kvinnene vevde tøy av lin</vt:lpstr>
      <vt:lpstr>Bønder med offergaver</vt:lpstr>
      <vt:lpstr>Siv til papyrus  VIb02hE-dCA</vt:lpstr>
      <vt:lpstr>PowerPoint-presentasjon</vt:lpstr>
      <vt:lpstr>Hieroglyfer, billedskrift</vt:lpstr>
      <vt:lpstr>Skriveskole</vt:lpstr>
      <vt:lpstr>Håndverkere i Egypt</vt:lpstr>
      <vt:lpstr>PowerPoint-presentasjon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Bøndene ved Nilen</dc:title>
  <cp:lastModifiedBy>Microsoft Office-bruker</cp:lastModifiedBy>
  <cp:revision>6</cp:revision>
  <dcterms:modified xsi:type="dcterms:W3CDTF">2021-11-18T14:57:51Z</dcterms:modified>
</cp:coreProperties>
</file>